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0" r:id="rId7"/>
    <p:sldId id="261" r:id="rId8"/>
    <p:sldId id="262" r:id="rId9"/>
    <p:sldId id="269" r:id="rId10"/>
    <p:sldId id="263" r:id="rId11"/>
    <p:sldId id="264" r:id="rId12"/>
    <p:sldId id="266" r:id="rId13"/>
    <p:sldId id="265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Ευρυδίκη  Ιωάννου" initials="ΕΙ" lastIdx="1" clrIdx="0">
    <p:extLst>
      <p:ext uri="{19B8F6BF-5375-455C-9EA6-DF929625EA0E}">
        <p15:presenceInfo xmlns:p15="http://schemas.microsoft.com/office/powerpoint/2012/main" xmlns="" userId="S::vikua2040@te.schools.ac.cy::05fb2caa-6c88-4a2d-b9d6-f6e3a6e332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C3C24C-5CD1-4C23-84F9-746930037C87}" v="37" dt="2021-01-05T09:46:59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1" d="100"/>
          <a:sy n="71" d="100"/>
        </p:scale>
        <p:origin x="-110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9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5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7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2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9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1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9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19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7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5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707A4-6761-4ACF-A753-832492D1AC0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43285-3EB8-48FA-8988-123808E21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3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cxNbyIQ9c4" TargetMode="External"/><Relationship Id="rId2" Type="http://schemas.openxmlformats.org/officeDocument/2006/relationships/hyperlink" Target="https://www.teachingtherapy.com/2020/04/blog-post_42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873KpshpFI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ygwT07YtLX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03CAE29-2FDB-4ADC-AE2B-2893EA93439E}"/>
              </a:ext>
            </a:extLst>
          </p:cNvPr>
          <p:cNvSpPr/>
          <p:nvPr/>
        </p:nvSpPr>
        <p:spPr>
          <a:xfrm>
            <a:off x="4688562" y="356190"/>
            <a:ext cx="2814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Ελληνικά</a:t>
            </a:r>
            <a:endParaRPr lang="en-US" sz="54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242A5D-8A4A-488C-9AC5-E3910BD042B0}"/>
              </a:ext>
            </a:extLst>
          </p:cNvPr>
          <p:cNvSpPr txBox="1"/>
          <p:nvPr/>
        </p:nvSpPr>
        <p:spPr>
          <a:xfrm>
            <a:off x="1578077" y="1620038"/>
            <a:ext cx="929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.</a:t>
            </a:r>
          </a:p>
          <a:p>
            <a:endParaRPr lang="el-GR" dirty="0"/>
          </a:p>
          <a:p>
            <a:endParaRPr lang="en-US" dirty="0"/>
          </a:p>
        </p:txBody>
      </p:sp>
      <p:pic>
        <p:nvPicPr>
          <p:cNvPr id="1026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7646FCFE-CBE0-456E-8E96-DDA2F7BDA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34" y="3458223"/>
            <a:ext cx="22288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xmlns="" id="{DD59D385-A8B7-4A5A-9AEA-5A957C5AE552}"/>
              </a:ext>
            </a:extLst>
          </p:cNvPr>
          <p:cNvSpPr/>
          <p:nvPr/>
        </p:nvSpPr>
        <p:spPr>
          <a:xfrm>
            <a:off x="3864077" y="2580968"/>
            <a:ext cx="3996813" cy="1710813"/>
          </a:xfrm>
          <a:prstGeom prst="wedgeRoundRectCallout">
            <a:avLst>
              <a:gd name="adj1" fmla="val -95003"/>
              <a:gd name="adj2" fmla="val 3146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>
                <a:latin typeface="Comic Sans MS" panose="030F0702030302020204" pitchFamily="66" charset="0"/>
              </a:rPr>
              <a:t>Μέσα από τραγουδάκια και παιχνίδια θα τα μάθετε στο πι και φι!!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103ED6-5E37-4EEF-9037-DB0A74D5A410}"/>
              </a:ext>
            </a:extLst>
          </p:cNvPr>
          <p:cNvSpPr txBox="1"/>
          <p:nvPr/>
        </p:nvSpPr>
        <p:spPr>
          <a:xfrm>
            <a:off x="1322439" y="1354113"/>
            <a:ext cx="906042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2800" dirty="0"/>
              <a:t>Αυτές τις </a:t>
            </a:r>
            <a:r>
              <a:rPr lang="el-GR" sz="2800" dirty="0" smtClean="0"/>
              <a:t>μέρες, </a:t>
            </a:r>
            <a:r>
              <a:rPr lang="el-GR" sz="2800" dirty="0"/>
              <a:t>θα θυμηθούμε τους μήνες του χρόνου και θα μάθουμε τις μέρες της εβδομάδας. </a:t>
            </a:r>
            <a:endParaRPr lang="en-US" sz="2800" dirty="0"/>
          </a:p>
        </p:txBody>
      </p:sp>
      <p:pic>
        <p:nvPicPr>
          <p:cNvPr id="1028" name="Picture 4" descr="Γλώσσα Β΄ Δημοτικού - Εξώφυλλο">
            <a:extLst>
              <a:ext uri="{FF2B5EF4-FFF2-40B4-BE49-F238E27FC236}">
                <a16:creationId xmlns:a16="http://schemas.microsoft.com/office/drawing/2014/main" xmlns="" id="{60F28874-6F6E-4742-AA2D-27D5FF60B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5332">
            <a:off x="8847250" y="2932674"/>
            <a:ext cx="2229059" cy="30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4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xmlns="" id="{7BDAC5B6-20CE-447F-8BA1-F2274AC7AE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3" name="Freeform: Shape 72">
            <a:extLst>
              <a:ext uri="{FF2B5EF4-FFF2-40B4-BE49-F238E27FC236}">
                <a16:creationId xmlns:a16="http://schemas.microsoft.com/office/drawing/2014/main" xmlns="" id="{D1D22B31-BF8F-446B-9009-8A251FB177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A20FE3B6-FA48-4853-8659-0E4C0A12E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726" y="1531520"/>
            <a:ext cx="1871838" cy="189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xmlns="" id="{C13EAFB1-F20D-4646-99EB-B3834D49C88E}"/>
              </a:ext>
            </a:extLst>
          </p:cNvPr>
          <p:cNvSpPr/>
          <p:nvPr/>
        </p:nvSpPr>
        <p:spPr>
          <a:xfrm>
            <a:off x="1851897" y="1054078"/>
            <a:ext cx="8066176" cy="2432050"/>
          </a:xfrm>
          <a:prstGeom prst="wedgeEllipseCallout">
            <a:avLst>
              <a:gd name="adj1" fmla="val -52706"/>
              <a:gd name="adj2" fmla="val -611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>
                <a:latin typeface="Comic Sans MS" panose="030F0702030302020204" pitchFamily="66" charset="0"/>
              </a:rPr>
              <a:t>Ώρα για παραμύθι...</a:t>
            </a:r>
          </a:p>
          <a:p>
            <a:pPr algn="ctr"/>
            <a:r>
              <a:rPr lang="el-GR" sz="2800" dirty="0">
                <a:latin typeface="Comic Sans MS" panose="030F0702030302020204" pitchFamily="66" charset="0"/>
              </a:rPr>
              <a:t>Διαβάστε </a:t>
            </a:r>
            <a:r>
              <a:rPr lang="el-GR" sz="2800" dirty="0" smtClean="0">
                <a:latin typeface="Comic Sans MS" panose="030F0702030302020204" pitchFamily="66" charset="0"/>
              </a:rPr>
              <a:t>προσεκτικά το παραμύθι </a:t>
            </a:r>
            <a:r>
              <a:rPr lang="el-GR" sz="2800" dirty="0">
                <a:latin typeface="Comic Sans MS" panose="030F0702030302020204" pitchFamily="66" charset="0"/>
              </a:rPr>
              <a:t>και </a:t>
            </a:r>
            <a:r>
              <a:rPr lang="el-GR" sz="2800" dirty="0" smtClean="0">
                <a:latin typeface="Comic Sans MS" panose="030F0702030302020204" pitchFamily="66" charset="0"/>
              </a:rPr>
              <a:t>στη συνέχεια</a:t>
            </a:r>
            <a:r>
              <a:rPr lang="el-GR" sz="2800" dirty="0" smtClean="0">
                <a:latin typeface="Comic Sans MS" panose="030F0702030302020204" pitchFamily="66" charset="0"/>
              </a:rPr>
              <a:t> </a:t>
            </a:r>
            <a:r>
              <a:rPr lang="el-GR" sz="2800" dirty="0">
                <a:latin typeface="Comic Sans MS" panose="030F0702030302020204" pitchFamily="66" charset="0"/>
              </a:rPr>
              <a:t>ετοιμαστείτε να απαντήσετε μερικές εύκολες ερωτήσεις.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6A7D099-A6E1-44BF-A4CF-782507AEFDC2}"/>
              </a:ext>
            </a:extLst>
          </p:cNvPr>
          <p:cNvSpPr txBox="1"/>
          <p:nvPr/>
        </p:nvSpPr>
        <p:spPr>
          <a:xfrm>
            <a:off x="2405574" y="337625"/>
            <a:ext cx="7723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u="sng" dirty="0">
                <a:latin typeface="Comic Sans MS" panose="030F0702030302020204" pitchFamily="66" charset="0"/>
              </a:rPr>
              <a:t>Ενότητα 5: Πάμε για ψώνια; (σελ:46-47)</a:t>
            </a:r>
            <a:endParaRPr lang="en-US" sz="2800" b="1" u="sng" dirty="0">
              <a:latin typeface="Comic Sans MS" panose="030F0702030302020204" pitchFamily="66" charset="0"/>
            </a:endParaRPr>
          </a:p>
        </p:txBody>
      </p:sp>
      <p:pic>
        <p:nvPicPr>
          <p:cNvPr id="2062" name="Picture 14" descr="Η χαριτωμένη ευτυχής λάμπα φωτός χαμόγελου έχει την ιδέα Διανυσματική  απεικόνιση - εικονογραφία από χαριτωμένη, φωτός: 99643847">
            <a:extLst>
              <a:ext uri="{FF2B5EF4-FFF2-40B4-BE49-F238E27FC236}">
                <a16:creationId xmlns:a16="http://schemas.microsoft.com/office/drawing/2014/main" xmlns="" id="{B5AD988E-C2EB-41E3-AEA1-3B30BC393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4" t="12552" r="21656" b="10638"/>
          <a:stretch/>
        </p:blipFill>
        <p:spPr bwMode="auto">
          <a:xfrm>
            <a:off x="9763947" y="4420453"/>
            <a:ext cx="2295727" cy="243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xmlns="" id="{A7F9FC7B-EBFD-4C2B-BBC0-6E8B3235147B}"/>
              </a:ext>
            </a:extLst>
          </p:cNvPr>
          <p:cNvSpPr/>
          <p:nvPr/>
        </p:nvSpPr>
        <p:spPr>
          <a:xfrm>
            <a:off x="5711482" y="3914193"/>
            <a:ext cx="3792212" cy="1252025"/>
          </a:xfrm>
          <a:prstGeom prst="wedgeEllipseCallout">
            <a:avLst>
              <a:gd name="adj1" fmla="val 66859"/>
              <a:gd name="adj2" fmla="val 785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i="1" dirty="0">
                <a:solidFill>
                  <a:schemeClr val="tx1"/>
                </a:solidFill>
                <a:latin typeface="Comic Sans MS" panose="030F0702030302020204" pitchFamily="66" charset="0"/>
              </a:rPr>
              <a:t>Μυστικό: </a:t>
            </a:r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Αν πατήσετε το κουμπάκι του </a:t>
            </a:r>
            <a:r>
              <a:rPr lang="el-G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ηχείου, </a:t>
            </a:r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μπορείτε να ακούσετε το παραμύθι!!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_storage_emulated_0_Download_f7f7354e6327a3d3756730c961d01919">
            <a:hlinkClick r:id="" action="ppaction://media"/>
            <a:extLst>
              <a:ext uri="{FF2B5EF4-FFF2-40B4-BE49-F238E27FC236}">
                <a16:creationId xmlns:a16="http://schemas.microsoft.com/office/drawing/2014/main" xmlns="" id="{C7852E33-B676-498F-AF88-21B56ADC98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07126" y="52894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3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950AB404-F338-4466-926F-9898A50E2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221" y="0"/>
            <a:ext cx="967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9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77AFB6C8-733B-4E79-82A2-ABAE03CF8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7" b="-1"/>
          <a:stretch/>
        </p:blipFill>
        <p:spPr bwMode="auto">
          <a:xfrm>
            <a:off x="1342418" y="311285"/>
            <a:ext cx="9202366" cy="622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16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943856B-3DBE-4C7C-B5A4-BDB63E76D4B1}"/>
              </a:ext>
            </a:extLst>
          </p:cNvPr>
          <p:cNvSpPr txBox="1"/>
          <p:nvPr/>
        </p:nvSpPr>
        <p:spPr>
          <a:xfrm>
            <a:off x="874542" y="797510"/>
            <a:ext cx="977704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u="sng" dirty="0">
                <a:latin typeface="Comic Sans MS" panose="030F0702030302020204" pitchFamily="66" charset="0"/>
              </a:rPr>
              <a:t>Ερωτήσεις:</a:t>
            </a:r>
          </a:p>
          <a:p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>
                <a:latin typeface="Comic Sans MS" panose="030F0702030302020204" pitchFamily="66" charset="0"/>
              </a:rPr>
              <a:t>Ποια </a:t>
            </a:r>
            <a:r>
              <a:rPr lang="el-GR" sz="2800" dirty="0">
                <a:latin typeface="Comic Sans MS" panose="030F0702030302020204" pitchFamily="66" charset="0"/>
              </a:rPr>
              <a:t>είναι η ηρωίδα του παραμυθιού; </a:t>
            </a: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>
                <a:latin typeface="Comic Sans MS" panose="030F0702030302020204" pitchFamily="66" charset="0"/>
              </a:rPr>
              <a:t>Ποιους </a:t>
            </a:r>
            <a:r>
              <a:rPr lang="el-GR" sz="2800" dirty="0">
                <a:latin typeface="Comic Sans MS" panose="030F0702030302020204" pitchFamily="66" charset="0"/>
              </a:rPr>
              <a:t>μήνες </a:t>
            </a:r>
            <a:r>
              <a:rPr lang="el-GR" sz="2800" dirty="0" smtClean="0">
                <a:latin typeface="Comic Sans MS" panose="030F0702030302020204" pitchFamily="66" charset="0"/>
              </a:rPr>
              <a:t>αγαπάει </a:t>
            </a:r>
            <a:r>
              <a:rPr lang="el-GR" sz="2800" dirty="0">
                <a:latin typeface="Comic Sans MS" panose="030F0702030302020204" pitchFamily="66" charset="0"/>
              </a:rPr>
              <a:t>περισσότερο η γριούλα;</a:t>
            </a: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>
                <a:latin typeface="Comic Sans MS" panose="030F0702030302020204" pitchFamily="66" charset="0"/>
              </a:rPr>
              <a:t>Τι είχε </a:t>
            </a:r>
            <a:r>
              <a:rPr lang="el-GR" sz="2800" dirty="0">
                <a:latin typeface="Comic Sans MS" panose="030F0702030302020204" pitchFamily="66" charset="0"/>
              </a:rPr>
              <a:t>μέσα </a:t>
            </a:r>
            <a:r>
              <a:rPr lang="el-GR" sz="2800" dirty="0" smtClean="0">
                <a:latin typeface="Comic Sans MS" panose="030F0702030302020204" pitchFamily="66" charset="0"/>
              </a:rPr>
              <a:t>στο </a:t>
            </a:r>
            <a:r>
              <a:rPr lang="el-GR" sz="2800" dirty="0">
                <a:latin typeface="Comic Sans MS" panose="030F0702030302020204" pitchFamily="66" charset="0"/>
              </a:rPr>
              <a:t>τσουβαλάκι που της έδωσαν οι μήνες;</a:t>
            </a:r>
          </a:p>
          <a:p>
            <a:pPr marL="514350" indent="-514350">
              <a:buFont typeface="+mj-lt"/>
              <a:buAutoNum type="arabicPeriod"/>
            </a:pPr>
            <a:endParaRPr lang="el-G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CA1446F-1D06-411F-BC13-EBE41EC00F38}"/>
              </a:ext>
            </a:extLst>
          </p:cNvPr>
          <p:cNvSpPr txBox="1"/>
          <p:nvPr/>
        </p:nvSpPr>
        <p:spPr>
          <a:xfrm>
            <a:off x="1758462" y="2405575"/>
            <a:ext cx="2335236" cy="53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>
                <a:latin typeface="Comic Sans MS" panose="030F0702030302020204" pitchFamily="66" charset="0"/>
              </a:rPr>
              <a:t>Κ</a:t>
            </a:r>
            <a:r>
              <a:rPr lang="el-GR" sz="2800" i="1" dirty="0" smtClean="0">
                <a:latin typeface="Comic Sans MS" panose="030F0702030302020204" pitchFamily="66" charset="0"/>
              </a:rPr>
              <a:t>υρα-Καλή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D47D19-9429-4EC7-90DB-4C7C4A09A093}"/>
              </a:ext>
            </a:extLst>
          </p:cNvPr>
          <p:cNvSpPr txBox="1"/>
          <p:nvPr/>
        </p:nvSpPr>
        <p:spPr>
          <a:xfrm>
            <a:off x="4928381" y="2405575"/>
            <a:ext cx="2710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>
                <a:latin typeface="Comic Sans MS" panose="030F0702030302020204" pitchFamily="66" charset="0"/>
              </a:rPr>
              <a:t>Κυρά-Κακή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B07A6E-9C73-42A8-8BAC-952B7C933AF9}"/>
              </a:ext>
            </a:extLst>
          </p:cNvPr>
          <p:cNvSpPr txBox="1"/>
          <p:nvPr/>
        </p:nvSpPr>
        <p:spPr>
          <a:xfrm>
            <a:off x="1540412" y="4049611"/>
            <a:ext cx="4084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>
                <a:latin typeface="Comic Sans MS" panose="030F0702030302020204" pitchFamily="66" charset="0"/>
              </a:rPr>
              <a:t>Κανένα μήνα δεν </a:t>
            </a:r>
            <a:r>
              <a:rPr lang="el-GR" sz="2800" i="1" dirty="0" smtClean="0">
                <a:latin typeface="Comic Sans MS" panose="030F0702030302020204" pitchFamily="66" charset="0"/>
              </a:rPr>
              <a:t>αγαπάει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0818FBD-0206-4E70-B85F-A34F196049EC}"/>
              </a:ext>
            </a:extLst>
          </p:cNvPr>
          <p:cNvSpPr txBox="1"/>
          <p:nvPr/>
        </p:nvSpPr>
        <p:spPr>
          <a:xfrm>
            <a:off x="6567270" y="4049611"/>
            <a:ext cx="3631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>
                <a:latin typeface="Comic Sans MS" panose="030F0702030302020204" pitchFamily="66" charset="0"/>
              </a:rPr>
              <a:t>Όλους τους μήνες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9A5168-36D6-426A-80C9-AC0CCCF110AF}"/>
              </a:ext>
            </a:extLst>
          </p:cNvPr>
          <p:cNvSpPr txBox="1"/>
          <p:nvPr/>
        </p:nvSpPr>
        <p:spPr>
          <a:xfrm>
            <a:off x="1540412" y="5930639"/>
            <a:ext cx="4084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>
                <a:latin typeface="Comic Sans MS" panose="030F0702030302020204" pitchFamily="66" charset="0"/>
              </a:rPr>
              <a:t>Κατσαρίδες και αράχνες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22C3550-9878-4D85-A359-DF5B1BFB99CC}"/>
              </a:ext>
            </a:extLst>
          </p:cNvPr>
          <p:cNvSpPr txBox="1"/>
          <p:nvPr/>
        </p:nvSpPr>
        <p:spPr>
          <a:xfrm>
            <a:off x="6742527" y="5930639"/>
            <a:ext cx="2744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i="1" dirty="0" smtClean="0">
                <a:latin typeface="Comic Sans MS" panose="030F0702030302020204" pitchFamily="66" charset="0"/>
              </a:rPr>
              <a:t>Πολλά </a:t>
            </a:r>
            <a:r>
              <a:rPr lang="el-GR" sz="2800" i="1" dirty="0">
                <a:latin typeface="Comic Sans MS" panose="030F0702030302020204" pitchFamily="66" charset="0"/>
              </a:rPr>
              <a:t>φλουριά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pic>
        <p:nvPicPr>
          <p:cNvPr id="9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605ADB9A-0BFF-476A-95C7-E5866FAC0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163" y="1437480"/>
            <a:ext cx="22288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xmlns="" id="{67F03F06-68C3-4836-A5B2-EAD518E0FC4C}"/>
              </a:ext>
            </a:extLst>
          </p:cNvPr>
          <p:cNvSpPr/>
          <p:nvPr/>
        </p:nvSpPr>
        <p:spPr>
          <a:xfrm>
            <a:off x="5763065" y="0"/>
            <a:ext cx="3943643" cy="1613983"/>
          </a:xfrm>
          <a:prstGeom prst="wedgeRoundRectCallout">
            <a:avLst>
              <a:gd name="adj1" fmla="val 57753"/>
              <a:gd name="adj2" fmla="val 7093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Βρείτε </a:t>
            </a:r>
            <a:r>
              <a:rPr lang="el-GR" sz="2800" dirty="0">
                <a:latin typeface="Comic Sans MS" panose="030F0702030302020204" pitchFamily="66" charset="0"/>
              </a:rPr>
              <a:t>τη σωστή </a:t>
            </a:r>
            <a:r>
              <a:rPr lang="el-GR" sz="2800" dirty="0" smtClean="0">
                <a:latin typeface="Comic Sans MS" panose="030F0702030302020204" pitchFamily="66" charset="0"/>
              </a:rPr>
              <a:t>απάντηση.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2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B6E32A-B938-4EFF-8108-FF168E1F6F59}"/>
              </a:ext>
            </a:extLst>
          </p:cNvPr>
          <p:cNvSpPr txBox="1"/>
          <p:nvPr/>
        </p:nvSpPr>
        <p:spPr>
          <a:xfrm>
            <a:off x="731520" y="520505"/>
            <a:ext cx="86656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u="sng" dirty="0">
                <a:latin typeface="Comic Sans MS" panose="030F0702030302020204" pitchFamily="66" charset="0"/>
              </a:rPr>
              <a:t>Εργασία:</a:t>
            </a:r>
            <a:r>
              <a:rPr lang="el-GR" sz="2800" dirty="0">
                <a:latin typeface="Comic Sans MS" panose="030F0702030302020204" pitchFamily="66" charset="0"/>
              </a:rPr>
              <a:t>Διαβάστε την απάντηση της </a:t>
            </a:r>
            <a:r>
              <a:rPr lang="el-GR" sz="2800" dirty="0" smtClean="0">
                <a:latin typeface="Comic Sans MS" panose="030F0702030302020204" pitchFamily="66" charset="0"/>
              </a:rPr>
              <a:t>κυρα-Καλής, </a:t>
            </a:r>
            <a:r>
              <a:rPr lang="el-GR" sz="2800" dirty="0">
                <a:latin typeface="Comic Sans MS" panose="030F0702030302020204" pitchFamily="66" charset="0"/>
              </a:rPr>
              <a:t>για τους μήνες. Όπως </a:t>
            </a:r>
            <a:r>
              <a:rPr lang="el-GR" sz="2800" dirty="0" smtClean="0">
                <a:latin typeface="Comic Sans MS" panose="030F0702030302020204" pitchFamily="66" charset="0"/>
              </a:rPr>
              <a:t>είδατε, </a:t>
            </a:r>
            <a:r>
              <a:rPr lang="el-GR" sz="2800" dirty="0">
                <a:latin typeface="Comic Sans MS" panose="030F0702030302020204" pitchFamily="66" charset="0"/>
              </a:rPr>
              <a:t>έχει κάτι καλό να πει για κάθε μήνα. Αντίθετα, η κυρα-Κακή λέει κάτι κακό για κάθε μήνα. </a:t>
            </a:r>
          </a:p>
          <a:p>
            <a:r>
              <a:rPr lang="el-GR" sz="2800" dirty="0">
                <a:latin typeface="Comic Sans MS" panose="030F0702030302020204" pitchFamily="66" charset="0"/>
              </a:rPr>
              <a:t>Μπορείτε να σκεφτείτε τι κακό έχει να πει για τους δώδεκα μήνες;</a:t>
            </a:r>
          </a:p>
          <a:p>
            <a:r>
              <a:rPr lang="el-GR" sz="2800" dirty="0">
                <a:latin typeface="Comic Sans MS" panose="030F0702030302020204" pitchFamily="66" charset="0"/>
              </a:rPr>
              <a:t>Πάρτε το πρόχειρο τετράδιό σας, </a:t>
            </a:r>
            <a:r>
              <a:rPr lang="el-GR" sz="2800" dirty="0" smtClean="0">
                <a:latin typeface="Comic Sans MS" panose="030F0702030302020204" pitchFamily="66" charset="0"/>
              </a:rPr>
              <a:t>γράψτε </a:t>
            </a:r>
            <a:r>
              <a:rPr lang="el-GR" sz="2800" dirty="0">
                <a:latin typeface="Comic Sans MS" panose="030F0702030302020204" pitchFamily="66" charset="0"/>
              </a:rPr>
              <a:t>με τη σειρά τους μήνες και δίπλα από κάθε μήνα </a:t>
            </a:r>
            <a:r>
              <a:rPr lang="el-GR" sz="2800" dirty="0" smtClean="0">
                <a:latin typeface="Comic Sans MS" panose="030F0702030302020204" pitchFamily="66" charset="0"/>
              </a:rPr>
              <a:t>γράψτε </a:t>
            </a:r>
            <a:r>
              <a:rPr lang="el-GR" sz="2800" dirty="0">
                <a:latin typeface="Comic Sans MS" panose="030F0702030302020204" pitchFamily="66" charset="0"/>
              </a:rPr>
              <a:t>τι κακό μπορεί να είπε η κυρα-Κακή. 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3" name="Picture 2" descr="σχολικά τετράδια | | Χαρτονέ | Τετράδια σχολικά | Δείτε τα εδώ!">
            <a:extLst>
              <a:ext uri="{FF2B5EF4-FFF2-40B4-BE49-F238E27FC236}">
                <a16:creationId xmlns:a16="http://schemas.microsoft.com/office/drawing/2014/main" xmlns="" id="{72E10A98-B6D5-49D4-B936-1BE62E279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6" t="11064" r="20875" b="7590"/>
          <a:stretch/>
        </p:blipFill>
        <p:spPr bwMode="auto">
          <a:xfrm rot="1787245">
            <a:off x="9248312" y="3620695"/>
            <a:ext cx="2090734" cy="291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8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95C2738B-7715-4CA3-9304-58104ED61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976" y="2187526"/>
            <a:ext cx="2114010" cy="21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xmlns="" id="{D7B39B20-6D85-46CC-8DC5-25025CD97080}"/>
              </a:ext>
            </a:extLst>
          </p:cNvPr>
          <p:cNvSpPr/>
          <p:nvPr/>
        </p:nvSpPr>
        <p:spPr>
          <a:xfrm>
            <a:off x="5335967" y="1241814"/>
            <a:ext cx="5458264" cy="3277772"/>
          </a:xfrm>
          <a:prstGeom prst="wedgeRoundRectCallout">
            <a:avLst>
              <a:gd name="adj1" fmla="val -82173"/>
              <a:gd name="adj2" fmla="val -59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Είναι πολύ </a:t>
            </a:r>
            <a:r>
              <a:rPr lang="el-GR" sz="2800" dirty="0">
                <a:latin typeface="Comic Sans MS" panose="030F0702030302020204" pitchFamily="66" charset="0"/>
              </a:rPr>
              <a:t>σημαντικό να θυμάστε </a:t>
            </a:r>
            <a:r>
              <a:rPr lang="el-GR" sz="2800" dirty="0" smtClean="0">
                <a:latin typeface="Comic Sans MS" panose="030F0702030302020204" pitchFamily="66" charset="0"/>
              </a:rPr>
              <a:t>πως </a:t>
            </a:r>
            <a:r>
              <a:rPr lang="el-GR" sz="2800" dirty="0">
                <a:latin typeface="Comic Sans MS" panose="030F0702030302020204" pitchFamily="66" charset="0"/>
              </a:rPr>
              <a:t>όλοι οι μήνες του χρόνου ξεκινούν με ΚΕΦΑΛΑΙΟ.</a:t>
            </a:r>
          </a:p>
          <a:p>
            <a:pPr algn="ctr"/>
            <a:r>
              <a:rPr lang="el-GR" sz="2800" dirty="0">
                <a:latin typeface="Comic Sans MS" panose="030F0702030302020204" pitchFamily="66" charset="0"/>
              </a:rPr>
              <a:t>Επίσης, πρέπει να τους μάθετε με τη σωστή σειρά, αρχίζοντας από τον Ιανουάριο.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81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62C62E7A-B0B8-4E64-A582-8E911C9940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4442105" y="548068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D5FCA74D-3284-4BC5-87E0-987E038C5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3278305" y="548068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850AACD5-415A-4306-833D-2E4B45CEA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2078406" y="554614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F6F90BA7-1119-4EEE-9F43-5B885E18C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11420332" y="4131998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194ED993-3A88-4684-A61E-A576E9531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10281353" y="414564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9B06C28D-13B2-4CD4-BC25-43E8D982E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9102493" y="413199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CE672E72-7687-4433-A8F8-34DC681F3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7968283" y="4122601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FC98DBA3-0731-4711-90F0-23E155C08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6816387" y="4132000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7EE5F5A3-1EA0-485B-A139-349CFA1C96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5633163" y="4132001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012E30F7-8908-4D82-B073-2F038A7DB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4465603" y="413882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81502D6E-30CF-42A6-BF1B-157AD514E4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3339225" y="414564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DB6C18D1-A4EC-476F-878D-3302D5217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11494074" y="4146746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D0E54A5A-3B56-4DF7-9439-9560F14614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2152148" y="5560897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5D4FDD97-B59B-44B0-96D1-D71B03497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4539345" y="4153570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061E7CEE-6563-4B5F-92F1-B67BE163C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5706905" y="414674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E059E991-98B1-4EE6-81D8-DE303091E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6890129" y="4146748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2C63C091-DEAB-4D98-A698-F43AFAC18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8042025" y="413734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1B26C10F-AF67-481D-988B-8DF46E6C6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9176235" y="4146747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BAFBECDD-3F6F-4E8B-8E38-D6392FDA0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10355095" y="4160390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42C20AD3-7C2A-4AD8-93AD-93F9284F7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3412967" y="4160390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8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94A32709-3C81-427E-936A-A8D942C6CE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2078406" y="4138823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5C4D20-CA6D-47B0-8847-6A4D8B6426A0}"/>
              </a:ext>
            </a:extLst>
          </p:cNvPr>
          <p:cNvSpPr txBox="1"/>
          <p:nvPr/>
        </p:nvSpPr>
        <p:spPr>
          <a:xfrm>
            <a:off x="302951" y="2444671"/>
            <a:ext cx="11613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Οι μήνες στα βαγόνια είναι μπερδεμένοι.... Ας τους βάλουμε στη σωστή σειρά για να μπορέσει το τρένο του χρόνου να ξεκινήσει το ταξίδι του.</a:t>
            </a:r>
            <a:endParaRPr lang="en-US" sz="2800" dirty="0"/>
          </a:p>
        </p:txBody>
      </p:sp>
      <p:pic>
        <p:nvPicPr>
          <p:cNvPr id="7196" name="Picture 28" descr="Πυθαγόρειο Νηπιαγωγείο: ΤΟ ΤΡΕΝΟ ΤΩΝ ΕΠΟΧΩΝ - 12 ΜΗΝΕΣ ΑΘΛΗΤΕΣ | Train  cartoon, Preschool activities, Transportation preschool">
            <a:extLst>
              <a:ext uri="{FF2B5EF4-FFF2-40B4-BE49-F238E27FC236}">
                <a16:creationId xmlns:a16="http://schemas.microsoft.com/office/drawing/2014/main" xmlns="" id="{91E6B7B9-DCD1-4C74-9282-39F3633A4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" y="4138823"/>
            <a:ext cx="2073022" cy="13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D35C937-54E4-46B5-8B34-FCFCED5F293B}"/>
              </a:ext>
            </a:extLst>
          </p:cNvPr>
          <p:cNvSpPr txBox="1"/>
          <p:nvPr/>
        </p:nvSpPr>
        <p:spPr>
          <a:xfrm>
            <a:off x="2460371" y="367978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1</a:t>
            </a:r>
            <a:endParaRPr lang="en-US" sz="2800" b="1" dirty="0"/>
          </a:p>
        </p:txBody>
      </p:sp>
      <p:pic>
        <p:nvPicPr>
          <p:cNvPr id="25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49BD299B-3D37-410F-99E4-2B0AA65D4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3253798" y="4145643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46FA2684-3F83-481D-9942-777327A5F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4421358" y="413882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8918BA8A-78C1-480E-81F2-A5C3EFFC1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5588918" y="4132001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78FC4417-9E97-4FF6-9442-372DA53D2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6772142" y="4132000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F429B899-EB41-4AEE-BE7C-5C25A426D8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7924038" y="4122601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CD4222EE-E49A-417C-ACF0-91546F461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9058248" y="4131999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CA78DA9B-C814-4085-B007-81CF1CAB5C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10237108" y="414564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0" descr="Σελίδα ζωγραφικής το τρένο με τα βαγόνια">
            <a:extLst>
              <a:ext uri="{FF2B5EF4-FFF2-40B4-BE49-F238E27FC236}">
                <a16:creationId xmlns:a16="http://schemas.microsoft.com/office/drawing/2014/main" xmlns="" id="{49D0D1E9-4452-43AC-BE47-55B4DFA22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6981" r="35725" b="39276"/>
          <a:stretch/>
        </p:blipFill>
        <p:spPr bwMode="auto">
          <a:xfrm>
            <a:off x="3294980" y="4145642"/>
            <a:ext cx="1175392" cy="13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BC20E604-0814-4518-B642-969CB6E07870}"/>
              </a:ext>
            </a:extLst>
          </p:cNvPr>
          <p:cNvSpPr txBox="1"/>
          <p:nvPr/>
        </p:nvSpPr>
        <p:spPr>
          <a:xfrm>
            <a:off x="3777818" y="367978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2</a:t>
            </a:r>
            <a:endParaRPr lang="en-US" sz="28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5B2C64AD-83EE-4F76-97A9-52BA64F89E4E}"/>
              </a:ext>
            </a:extLst>
          </p:cNvPr>
          <p:cNvSpPr txBox="1"/>
          <p:nvPr/>
        </p:nvSpPr>
        <p:spPr>
          <a:xfrm>
            <a:off x="4855152" y="367978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3</a:t>
            </a:r>
            <a:endParaRPr lang="en-US" sz="28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545C7B96-3F96-4CF0-B2EF-A180CF710151}"/>
              </a:ext>
            </a:extLst>
          </p:cNvPr>
          <p:cNvSpPr txBox="1"/>
          <p:nvPr/>
        </p:nvSpPr>
        <p:spPr>
          <a:xfrm>
            <a:off x="6049235" y="367689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4</a:t>
            </a:r>
            <a:endParaRPr lang="en-US" sz="28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9C5A6E38-29F7-4C7F-A507-18D9179F024C}"/>
              </a:ext>
            </a:extLst>
          </p:cNvPr>
          <p:cNvSpPr txBox="1"/>
          <p:nvPr/>
        </p:nvSpPr>
        <p:spPr>
          <a:xfrm>
            <a:off x="7113279" y="367689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5</a:t>
            </a:r>
            <a:endParaRPr lang="en-US" sz="28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62757E8-2ADE-4521-AB9E-394FA194EA8B}"/>
              </a:ext>
            </a:extLst>
          </p:cNvPr>
          <p:cNvSpPr txBox="1"/>
          <p:nvPr/>
        </p:nvSpPr>
        <p:spPr>
          <a:xfrm>
            <a:off x="8365270" y="3714845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6</a:t>
            </a:r>
            <a:endParaRPr lang="en-US" sz="2800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717E99DF-0916-42E5-A9FE-5E6C9AA16B94}"/>
              </a:ext>
            </a:extLst>
          </p:cNvPr>
          <p:cNvSpPr txBox="1"/>
          <p:nvPr/>
        </p:nvSpPr>
        <p:spPr>
          <a:xfrm>
            <a:off x="9471108" y="3699446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7</a:t>
            </a:r>
            <a:endParaRPr lang="en-US" sz="28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119B34D0-8A63-4921-AEA2-EBAC32674A62}"/>
              </a:ext>
            </a:extLst>
          </p:cNvPr>
          <p:cNvSpPr txBox="1"/>
          <p:nvPr/>
        </p:nvSpPr>
        <p:spPr>
          <a:xfrm>
            <a:off x="10524518" y="3699446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8</a:t>
            </a:r>
            <a:endParaRPr lang="en-US" sz="28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F85E88D2-D130-4FE9-AAA2-0599059935DA}"/>
              </a:ext>
            </a:extLst>
          </p:cNvPr>
          <p:cNvSpPr txBox="1"/>
          <p:nvPr/>
        </p:nvSpPr>
        <p:spPr>
          <a:xfrm>
            <a:off x="11760682" y="3673648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9</a:t>
            </a:r>
            <a:endParaRPr lang="en-US" sz="28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AB9E8745-4A20-4D7F-AAA8-545AB1982284}"/>
              </a:ext>
            </a:extLst>
          </p:cNvPr>
          <p:cNvSpPr txBox="1"/>
          <p:nvPr/>
        </p:nvSpPr>
        <p:spPr>
          <a:xfrm>
            <a:off x="2515185" y="5364337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10</a:t>
            </a:r>
            <a:endParaRPr lang="en-US" sz="2800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2B39CAB2-078E-4629-B60B-1C903A22018D}"/>
              </a:ext>
            </a:extLst>
          </p:cNvPr>
          <p:cNvSpPr txBox="1"/>
          <p:nvPr/>
        </p:nvSpPr>
        <p:spPr>
          <a:xfrm>
            <a:off x="3694535" y="5364337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11</a:t>
            </a:r>
            <a:endParaRPr lang="en-US" sz="28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41BE824C-6121-4D17-9D73-6440D7212F75}"/>
              </a:ext>
            </a:extLst>
          </p:cNvPr>
          <p:cNvSpPr txBox="1"/>
          <p:nvPr/>
        </p:nvSpPr>
        <p:spPr>
          <a:xfrm>
            <a:off x="4786426" y="5302069"/>
            <a:ext cx="6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12</a:t>
            </a:r>
            <a:endParaRPr lang="en-US" sz="2800" b="1" dirty="0"/>
          </a:p>
        </p:txBody>
      </p:sp>
      <p:pic>
        <p:nvPicPr>
          <p:cNvPr id="7172" name="Picture 4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3E6D57F3-5255-40FD-A631-19F0D3B35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7679"/>
          <a:stretch/>
        </p:blipFill>
        <p:spPr bwMode="auto">
          <a:xfrm>
            <a:off x="274268" y="161730"/>
            <a:ext cx="1046889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470AE1AD-0B7D-43B5-9645-A551C592B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9" t="21301"/>
          <a:stretch/>
        </p:blipFill>
        <p:spPr bwMode="auto">
          <a:xfrm>
            <a:off x="9425774" y="1240712"/>
            <a:ext cx="1145732" cy="124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2FB64368-AC33-4389-AE00-82E00F3D7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8" t="27348"/>
          <a:stretch/>
        </p:blipFill>
        <p:spPr bwMode="auto">
          <a:xfrm>
            <a:off x="2385823" y="0"/>
            <a:ext cx="1046889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0DF920CB-C16F-4011-88B4-54B07DD08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7348"/>
          <a:stretch/>
        </p:blipFill>
        <p:spPr bwMode="auto">
          <a:xfrm>
            <a:off x="1360943" y="1054187"/>
            <a:ext cx="1043304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CC042EFB-83CF-47B4-9BCE-EBBAC6478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91" b="27348"/>
          <a:stretch/>
        </p:blipFill>
        <p:spPr bwMode="auto">
          <a:xfrm>
            <a:off x="7564070" y="1260267"/>
            <a:ext cx="1145731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AB8CB430-ACF7-48D1-AD67-67866A32F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8" t="27348"/>
          <a:stretch/>
        </p:blipFill>
        <p:spPr bwMode="auto">
          <a:xfrm>
            <a:off x="10457162" y="98207"/>
            <a:ext cx="1046889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E6E6C32D-CBFB-40B5-BF35-0EEEE2DBE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67" b="27348"/>
          <a:stretch/>
        </p:blipFill>
        <p:spPr bwMode="auto">
          <a:xfrm>
            <a:off x="8602639" y="99833"/>
            <a:ext cx="1043305" cy="114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4710BD2E-18BF-4204-AD1C-07AD36E6A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4" t="25999"/>
          <a:stretch/>
        </p:blipFill>
        <p:spPr bwMode="auto">
          <a:xfrm>
            <a:off x="3472498" y="929027"/>
            <a:ext cx="1078490" cy="116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B584A31C-2FFC-4977-BFCC-DA83E2666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13" b="27348"/>
          <a:stretch/>
        </p:blipFill>
        <p:spPr bwMode="auto">
          <a:xfrm>
            <a:off x="5546569" y="1158438"/>
            <a:ext cx="1078491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FF368B4C-BD2A-4085-9365-5B4FD6DD7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8" t="27348"/>
          <a:stretch/>
        </p:blipFill>
        <p:spPr bwMode="auto">
          <a:xfrm>
            <a:off x="4575523" y="22343"/>
            <a:ext cx="1046889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D1AB4239-B486-4D28-9529-40D15A1D2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3" b="25999"/>
          <a:stretch/>
        </p:blipFill>
        <p:spPr bwMode="auto">
          <a:xfrm>
            <a:off x="6625060" y="98207"/>
            <a:ext cx="1092897" cy="116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Το τρενάκι των γεννεθλίων για το νηπιαγωγείο">
            <a:extLst>
              <a:ext uri="{FF2B5EF4-FFF2-40B4-BE49-F238E27FC236}">
                <a16:creationId xmlns:a16="http://schemas.microsoft.com/office/drawing/2014/main" xmlns="" id="{0C52B85D-A4C5-48E9-9F2E-10F6E60F0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9" t="27348"/>
          <a:stretch/>
        </p:blipFill>
        <p:spPr bwMode="auto">
          <a:xfrm>
            <a:off x="11035193" y="1260267"/>
            <a:ext cx="1034566" cy="11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3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85185E-6 L -0.44558 0.45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9" y="2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-0.58112 0.6247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63" y="3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-0.33242 0.614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28" y="3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0.18385 0.5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93" y="2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10599 0.474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28672 0.6233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36" y="3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20456 0.6277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1" y="3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-0.05964 0.4428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2" y="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91875 0.6155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37" y="3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59896 0.6467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48" y="3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0.15885 0.6793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3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17253 0.8266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0" y="4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649CF6-19AB-42E1-A4FF-4195DD74B965}"/>
              </a:ext>
            </a:extLst>
          </p:cNvPr>
          <p:cNvSpPr txBox="1"/>
          <p:nvPr/>
        </p:nvSpPr>
        <p:spPr>
          <a:xfrm>
            <a:off x="1123070" y="859395"/>
            <a:ext cx="99458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latin typeface="Comic Sans MS" panose="030F0702030302020204" pitchFamily="66" charset="0"/>
              </a:rPr>
              <a:t>Πάμε να παίξουμε ένα παιχνίδι, για να θυμηθούμε τη σειρά με την οποία μπαίνουν οι μήνες του χρόνου και να ακούσουμε και ένα τραγουδάκι που μπορεί να μας βοηθήσει. 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B3D7F1A-4A19-4D30-96A2-7915A2F989A1}"/>
              </a:ext>
            </a:extLst>
          </p:cNvPr>
          <p:cNvSpPr/>
          <p:nvPr/>
        </p:nvSpPr>
        <p:spPr>
          <a:xfrm>
            <a:off x="6054436" y="3586571"/>
            <a:ext cx="6108980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www.teachingtherapy.com/2020/04/blog-post_42.html</a:t>
            </a:r>
            <a:endParaRPr lang="el-GR" dirty="0" smtClean="0"/>
          </a:p>
          <a:p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E5FCBF65-E384-447F-B3FC-AC25EE41B743}"/>
              </a:ext>
            </a:extLst>
          </p:cNvPr>
          <p:cNvSpPr/>
          <p:nvPr/>
        </p:nvSpPr>
        <p:spPr>
          <a:xfrm rot="16200000">
            <a:off x="5329630" y="5025209"/>
            <a:ext cx="1026941" cy="528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B0C0660-5F5F-4897-AE41-086FCBCEEFAC}"/>
              </a:ext>
            </a:extLst>
          </p:cNvPr>
          <p:cNvSpPr txBox="1"/>
          <p:nvPr/>
        </p:nvSpPr>
        <p:spPr>
          <a:xfrm>
            <a:off x="1034993" y="4960648"/>
            <a:ext cx="4543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Ώρα για τραγούδι!!!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8D638D1-394E-4197-BFDD-A10983228DEA}"/>
              </a:ext>
            </a:extLst>
          </p:cNvPr>
          <p:cNvSpPr/>
          <p:nvPr/>
        </p:nvSpPr>
        <p:spPr>
          <a:xfrm>
            <a:off x="6391613" y="4960648"/>
            <a:ext cx="543462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dirty="0">
                <a:hlinkClick r:id="rId3"/>
              </a:rPr>
              <a:t>Δώδεκα μήνες αθλητές-Γλώσσα Β Δημοτικού – YouTube</a:t>
            </a:r>
            <a:endParaRPr lang="el-GR" dirty="0"/>
          </a:p>
          <a:p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xmlns="" id="{451C5984-7EA0-4F24-AFDB-5B5D82A9F37A}"/>
              </a:ext>
            </a:extLst>
          </p:cNvPr>
          <p:cNvSpPr/>
          <p:nvPr/>
        </p:nvSpPr>
        <p:spPr>
          <a:xfrm rot="16200000">
            <a:off x="4989186" y="3506993"/>
            <a:ext cx="1179342" cy="528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A72E589-2A7A-4AB6-A8BE-EA22A009679B}"/>
              </a:ext>
            </a:extLst>
          </p:cNvPr>
          <p:cNvSpPr txBox="1"/>
          <p:nvPr/>
        </p:nvSpPr>
        <p:spPr>
          <a:xfrm>
            <a:off x="665082" y="3429000"/>
            <a:ext cx="4543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	Ώρα για παιχνίδι!!!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74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B74859A2-0114-47CE-8609-1940E57CE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726" y="1286031"/>
            <a:ext cx="2114010" cy="21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xmlns="" id="{E91B3360-7E83-4491-9078-1F2C72A32167}"/>
              </a:ext>
            </a:extLst>
          </p:cNvPr>
          <p:cNvSpPr/>
          <p:nvPr/>
        </p:nvSpPr>
        <p:spPr>
          <a:xfrm>
            <a:off x="2827605" y="792280"/>
            <a:ext cx="5908431" cy="2003898"/>
          </a:xfrm>
          <a:prstGeom prst="wedgeEllipseCallout">
            <a:avLst>
              <a:gd name="adj1" fmla="val -67053"/>
              <a:gd name="adj2" fmla="val 119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Τώρα, νομίζω </a:t>
            </a:r>
            <a:r>
              <a:rPr lang="el-GR" sz="2400" dirty="0" smtClean="0"/>
              <a:t>πως είστε  </a:t>
            </a:r>
            <a:r>
              <a:rPr lang="el-GR" sz="2400" dirty="0"/>
              <a:t>έτοιμοι να συμπληρώσετε τις </a:t>
            </a:r>
            <a:r>
              <a:rPr lang="el-GR" sz="2400" b="1" dirty="0"/>
              <a:t>ασκήσεις 2,3 και 4</a:t>
            </a:r>
            <a:r>
              <a:rPr lang="el-GR" sz="2400" dirty="0"/>
              <a:t>, στις </a:t>
            </a:r>
            <a:r>
              <a:rPr lang="el-GR" sz="2400" b="1" dirty="0"/>
              <a:t>σελίδες 26-28</a:t>
            </a:r>
            <a:r>
              <a:rPr lang="el-GR" sz="2400" dirty="0"/>
              <a:t>,του Τετραδίου Εργασιών σας.</a:t>
            </a:r>
            <a:endParaRPr lang="en-US" sz="2400" dirty="0"/>
          </a:p>
        </p:txBody>
      </p:sp>
      <p:pic>
        <p:nvPicPr>
          <p:cNvPr id="10242" name="Picture 2" descr="Ιδέες για οικονομικά γεύματα που ξεπήδησαν μέσα στην κρίση | clickatlife">
            <a:extLst>
              <a:ext uri="{FF2B5EF4-FFF2-40B4-BE49-F238E27FC236}">
                <a16:creationId xmlns:a16="http://schemas.microsoft.com/office/drawing/2014/main" xmlns="" id="{709ABA79-E3B9-42FA-8AB4-AC1C053A7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69" y="3948266"/>
            <a:ext cx="5298831" cy="290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AE5AD78-F17C-4ACA-AD2D-E1A407BF8E01}"/>
              </a:ext>
            </a:extLst>
          </p:cNvPr>
          <p:cNvSpPr txBox="1"/>
          <p:nvPr/>
        </p:nvSpPr>
        <p:spPr>
          <a:xfrm>
            <a:off x="7840495" y="4357991"/>
            <a:ext cx="2451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i="1" dirty="0"/>
              <a:t>Μια μικρή βοήθεια για την άσκηση 3!</a:t>
            </a:r>
            <a:endParaRPr lang="en-US" sz="2000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E93B658-A753-4284-AD8C-42DA35157527}"/>
              </a:ext>
            </a:extLst>
          </p:cNvPr>
          <p:cNvSpPr/>
          <p:nvPr/>
        </p:nvSpPr>
        <p:spPr>
          <a:xfrm>
            <a:off x="7244862" y="5152436"/>
            <a:ext cx="30470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www.youtube.com/watch?v=873KpshpFIA</a:t>
            </a:r>
            <a:endParaRPr lang="el-G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2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6F9417-A981-4AE9-A9EA-A7F5F83CD4DA}"/>
              </a:ext>
            </a:extLst>
          </p:cNvPr>
          <p:cNvSpPr txBox="1"/>
          <p:nvPr/>
        </p:nvSpPr>
        <p:spPr>
          <a:xfrm>
            <a:off x="4149970" y="309489"/>
            <a:ext cx="645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>
                <a:latin typeface="Comic Sans MS" panose="030F0702030302020204" pitchFamily="66" charset="0"/>
              </a:rPr>
              <a:t>Οι μέρες της εβδομάδας</a:t>
            </a:r>
            <a:endParaRPr lang="en-US" sz="2400" b="1" u="sng" dirty="0">
              <a:latin typeface="Comic Sans MS" panose="030F0702030302020204" pitchFamily="66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957974F8-6298-452C-A3EF-D89E2B0B2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" r="6246"/>
          <a:stretch/>
        </p:blipFill>
        <p:spPr bwMode="auto">
          <a:xfrm>
            <a:off x="168813" y="1011576"/>
            <a:ext cx="8588083" cy="571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Γλώσσα Β´ Δημοτικού Ταξίδι στον κόσμο της γλώσσας">
            <a:extLst>
              <a:ext uri="{FF2B5EF4-FFF2-40B4-BE49-F238E27FC236}">
                <a16:creationId xmlns:a16="http://schemas.microsoft.com/office/drawing/2014/main" xmlns="" id="{2F46D9E3-FF1C-44AC-BEBE-0590B7D90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467" y="1909689"/>
            <a:ext cx="1950720" cy="180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xmlns="" id="{B65D4881-A4D1-4826-818A-46178F180D1D}"/>
              </a:ext>
            </a:extLst>
          </p:cNvPr>
          <p:cNvSpPr/>
          <p:nvPr/>
        </p:nvSpPr>
        <p:spPr>
          <a:xfrm>
            <a:off x="8623495" y="136187"/>
            <a:ext cx="3299116" cy="1692613"/>
          </a:xfrm>
          <a:prstGeom prst="wedgeEllipseCallout">
            <a:avLst>
              <a:gd name="adj1" fmla="val 9183"/>
              <a:gd name="adj2" fmla="val 7453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Για να μάθετε τις μέρες της εβδομάδας με τη σειρά, διαβάστε το ποίημα.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01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584344E-FC5D-4415-BF7D-09486C5D9500}"/>
              </a:ext>
            </a:extLst>
          </p:cNvPr>
          <p:cNvSpPr txBox="1"/>
          <p:nvPr/>
        </p:nvSpPr>
        <p:spPr>
          <a:xfrm>
            <a:off x="731520" y="520505"/>
            <a:ext cx="866569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u="sng" dirty="0"/>
              <a:t>Ε</a:t>
            </a:r>
            <a:r>
              <a:rPr lang="el-GR" sz="2800" b="1" u="sng" dirty="0">
                <a:latin typeface="Comic Sans MS" panose="030F0702030302020204" pitchFamily="66" charset="0"/>
              </a:rPr>
              <a:t>ργασία:  </a:t>
            </a:r>
            <a:r>
              <a:rPr lang="el-GR" sz="2400" dirty="0" smtClean="0">
                <a:latin typeface="Comic Sans MS" panose="030F0702030302020204" pitchFamily="66" charset="0"/>
              </a:rPr>
              <a:t>Να αντιγράψετε </a:t>
            </a:r>
            <a:r>
              <a:rPr lang="el-GR" sz="2400" dirty="0">
                <a:latin typeface="Comic Sans MS" panose="030F0702030302020204" pitchFamily="66" charset="0"/>
              </a:rPr>
              <a:t>στο πρόχειρο τετράδιό σας τις μέρες της εβδομάδας με τη σειρά και </a:t>
            </a:r>
            <a:r>
              <a:rPr lang="el-GR" sz="2400" dirty="0" smtClean="0">
                <a:latin typeface="Comic Sans MS" panose="030F0702030302020204" pitchFamily="66" charset="0"/>
              </a:rPr>
              <a:t>να μάθετε </a:t>
            </a:r>
            <a:r>
              <a:rPr lang="el-GR" sz="2400" dirty="0">
                <a:latin typeface="Comic Sans MS" panose="030F0702030302020204" pitchFamily="66" charset="0"/>
              </a:rPr>
              <a:t>να τις γράφετε σωστά. 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13314" name="Picture 2" descr="σχολικά τετράδια | | Χαρτονέ | Τετράδια σχολικά | Δείτε τα εδώ!">
            <a:extLst>
              <a:ext uri="{FF2B5EF4-FFF2-40B4-BE49-F238E27FC236}">
                <a16:creationId xmlns:a16="http://schemas.microsoft.com/office/drawing/2014/main" xmlns="" id="{F909BB06-1BD1-48B2-A5B2-463EE28559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6" t="11064" r="20875" b="7590"/>
          <a:stretch/>
        </p:blipFill>
        <p:spPr bwMode="auto">
          <a:xfrm rot="1787245">
            <a:off x="9247564" y="868231"/>
            <a:ext cx="2090734" cy="291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Σφραγιδα λαστ.+βαση 4X4 'Νοτες μουσικης Υλικά χειροτεχνίας, Χαρτικά,  Σχολικά, Προσκλητήρια. Πώληση χονδρική.">
            <a:extLst>
              <a:ext uri="{FF2B5EF4-FFF2-40B4-BE49-F238E27FC236}">
                <a16:creationId xmlns:a16="http://schemas.microsoft.com/office/drawing/2014/main" xmlns="" id="{79696A5D-0B8C-4F8E-9434-C49093932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8" t="10142" r="8396" b="11246"/>
          <a:stretch/>
        </p:blipFill>
        <p:spPr bwMode="auto">
          <a:xfrm>
            <a:off x="731520" y="3998382"/>
            <a:ext cx="2349306" cy="221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BB0FF65-67B2-4FA4-93BA-50312592883F}"/>
              </a:ext>
            </a:extLst>
          </p:cNvPr>
          <p:cNvSpPr txBox="1"/>
          <p:nvPr/>
        </p:nvSpPr>
        <p:spPr>
          <a:xfrm>
            <a:off x="3334043" y="4754880"/>
            <a:ext cx="51347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Ένα ακόμη τραγουδάκι που </a:t>
            </a:r>
            <a:r>
              <a:rPr lang="el-GR" dirty="0" smtClean="0"/>
              <a:t>μπορεί </a:t>
            </a:r>
            <a:r>
              <a:rPr lang="el-GR" dirty="0"/>
              <a:t>να σας βοηθήσει να μάθετε τις μέρες της εβδομάδας. </a:t>
            </a:r>
          </a:p>
          <a:p>
            <a:endParaRPr lang="el-GR" dirty="0"/>
          </a:p>
          <a:p>
            <a:r>
              <a:rPr lang="en-US" dirty="0">
                <a:hlinkClick r:id="rId4"/>
              </a:rPr>
              <a:t>https://www.youtube.com/watch?v=ygwT07YtLXE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CAE736E0154F4187690D259147A95A" ma:contentTypeVersion="2" ma:contentTypeDescription="Create a new document." ma:contentTypeScope="" ma:versionID="9d5dca45e55f2bc6b1da615b6304833f">
  <xsd:schema xmlns:xsd="http://www.w3.org/2001/XMLSchema" xmlns:xs="http://www.w3.org/2001/XMLSchema" xmlns:p="http://schemas.microsoft.com/office/2006/metadata/properties" xmlns:ns3="2d0def4e-cdab-4d5a-b907-38b320e8d5ef" targetNamespace="http://schemas.microsoft.com/office/2006/metadata/properties" ma:root="true" ma:fieldsID="7bc6e90673239247a71a859154343095" ns3:_="">
    <xsd:import namespace="2d0def4e-cdab-4d5a-b907-38b320e8d5e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0def4e-cdab-4d5a-b907-38b320e8d5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779255-4B27-4BEC-B9DE-F0FC2F0875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211F27-373B-4E2D-B601-8DA69E1A069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2d0def4e-cdab-4d5a-b907-38b320e8d5ef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A6C88B-F404-4BA2-808F-3D07E5A2F8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0def4e-cdab-4d5a-b907-38b320e8d5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400</Words>
  <Application>Microsoft Office PowerPoint</Application>
  <PresentationFormat>Custom</PresentationFormat>
  <Paragraphs>58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Ευρυδίκη  Ιωάννου</dc:creator>
  <cp:lastModifiedBy>User</cp:lastModifiedBy>
  <cp:revision>14</cp:revision>
  <dcterms:created xsi:type="dcterms:W3CDTF">2021-01-05T06:29:08Z</dcterms:created>
  <dcterms:modified xsi:type="dcterms:W3CDTF">2021-01-05T11:49:25Z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0x01010014CAE736E0154F4187690D259147A95A</vt:lpwstr>
  </property>
</Properties>
</file>